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74" r:id="rId6"/>
    <p:sldId id="286" r:id="rId7"/>
    <p:sldId id="278" r:id="rId8"/>
    <p:sldId id="284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6" r:id="rId22"/>
    <p:sldId id="275" r:id="rId23"/>
    <p:sldId id="277" r:id="rId24"/>
    <p:sldId id="272" r:id="rId25"/>
    <p:sldId id="281" r:id="rId26"/>
    <p:sldId id="282" r:id="rId27"/>
    <p:sldId id="285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3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5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2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3C06-014E-4DCA-9CF8-D85BAE52C392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2103-E9B7-44AF-982A-0340EE0C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" y="0"/>
            <a:ext cx="12168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1392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Step 2: Setup drying rods or racks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1" y="1258887"/>
            <a:ext cx="5319645" cy="3989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4" y="1258887"/>
            <a:ext cx="5319646" cy="3989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487" y="5512735"/>
            <a:ext cx="939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Jenny’s setup– hanging from a curtain rod in a south-facing window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37" y="563701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Step 2: Setup drying rods or racks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971" y="5739951"/>
            <a:ext cx="939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Carol’s setup– Greenhouse and inside the house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6" y="1431233"/>
            <a:ext cx="5316933" cy="398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67" y="1431233"/>
            <a:ext cx="5316933" cy="39877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446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Step 2: Setup drying rods or racks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3130" y="5945672"/>
            <a:ext cx="45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Carol’s setup– By the fireplace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13" y="1210987"/>
            <a:ext cx="5972774" cy="44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35" y="3176450"/>
            <a:ext cx="4349774" cy="32623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446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Step 2: Setup drying rods or racks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892" y="5713737"/>
            <a:ext cx="4700451" cy="65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Linda’s setup– In the living room and outside, with clips.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0" y="1188096"/>
            <a:ext cx="5643985" cy="423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37" y="1188097"/>
            <a:ext cx="3968774" cy="29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446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Step 3: Wash, peel, attach string or clips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3130" y="5945672"/>
            <a:ext cx="45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Dental floss works great! Jenny puts the floss under the calyx. 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1285702"/>
            <a:ext cx="5883965" cy="4412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8560" y="1642709"/>
            <a:ext cx="4725990" cy="35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446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Step 3: Wash, peel, attach string or clips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7025" y="5744200"/>
            <a:ext cx="577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Carol’s setup– Prune the branch and create a T for attaching the string.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90" y="1768199"/>
            <a:ext cx="4347817" cy="3260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3836" y="1768200"/>
            <a:ext cx="4347818" cy="3260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2642" y="1768062"/>
            <a:ext cx="4346715" cy="32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446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Step 3: Wash, peel, attach string or clips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9494" y="5924517"/>
            <a:ext cx="767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Linda’s setup– Attach with binder clips and paper clips.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60" y="1232884"/>
            <a:ext cx="6014278" cy="4510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75694" y="1613647"/>
            <a:ext cx="1878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choose to leave the </a:t>
            </a:r>
            <a:r>
              <a:rPr lang="en-US" dirty="0" err="1" smtClean="0"/>
              <a:t>Calex</a:t>
            </a:r>
            <a:r>
              <a:rPr lang="en-US" dirty="0" smtClean="0"/>
              <a:t> attached, be sure to wash under each one.  Mealy bugs will hide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446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Step </a:t>
            </a:r>
            <a:r>
              <a:rPr lang="en-US" dirty="0" smtClean="0">
                <a:latin typeface="Arial Black" panose="020B0A04020102020204" pitchFamily="34" charset="0"/>
              </a:rPr>
              <a:t>4: Hang the fruit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885" y="5916882"/>
            <a:ext cx="823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You can tie one to each end of a string and loop over the rod. Work in stages. These are a week apart in the drying process.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60" y="1051960"/>
            <a:ext cx="6188765" cy="4641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9986" y="1356810"/>
            <a:ext cx="33089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 Black" panose="020B0A04020102020204" pitchFamily="34" charset="0"/>
              </a:rPr>
              <a:t>Mold is the </a:t>
            </a:r>
            <a:r>
              <a:rPr lang="en-US" sz="1600" i="1" dirty="0" smtClean="0">
                <a:latin typeface="Arial Black" panose="020B0A04020102020204" pitchFamily="34" charset="0"/>
              </a:rPr>
              <a:t>enemy</a:t>
            </a:r>
          </a:p>
          <a:p>
            <a:r>
              <a:rPr lang="en-US" sz="1600" i="1" dirty="0" smtClean="0">
                <a:latin typeface="Arial Black" panose="020B0A04020102020204" pitchFamily="34" charset="0"/>
              </a:rPr>
              <a:t>	Carol suggests 	that some lemon 	juice on a </a:t>
            </a:r>
            <a:r>
              <a:rPr lang="en-US" sz="1600" i="1" dirty="0" err="1" smtClean="0">
                <a:latin typeface="Arial Black" panose="020B0A04020102020204" pitchFamily="34" charset="0"/>
              </a:rPr>
              <a:t>q-tip</a:t>
            </a:r>
            <a:r>
              <a:rPr lang="en-US" sz="1600" i="1" dirty="0" smtClean="0">
                <a:latin typeface="Arial Black" panose="020B0A04020102020204" pitchFamily="34" charset="0"/>
              </a:rPr>
              <a:t> 	might halt 	mold.</a:t>
            </a:r>
            <a:endParaRPr lang="en-US" sz="1600" i="1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 Black" panose="020B0A04020102020204" pitchFamily="34" charset="0"/>
              </a:rPr>
              <a:t>Drying </a:t>
            </a:r>
            <a:r>
              <a:rPr lang="en-US" sz="1600" i="1" dirty="0">
                <a:latin typeface="Arial Black" panose="020B0A04020102020204" pitchFamily="34" charset="0"/>
              </a:rPr>
              <a:t>persimmons </a:t>
            </a:r>
            <a:r>
              <a:rPr lang="en-US" sz="1600" i="1" dirty="0" smtClean="0">
                <a:latin typeface="Arial Black" panose="020B0A04020102020204" pitchFamily="34" charset="0"/>
              </a:rPr>
              <a:t>should </a:t>
            </a:r>
            <a:r>
              <a:rPr lang="en-US" sz="1600" i="1" dirty="0">
                <a:latin typeface="Arial Black" panose="020B0A04020102020204" pitchFamily="34" charset="0"/>
              </a:rPr>
              <a:t>never </a:t>
            </a:r>
            <a:r>
              <a:rPr lang="en-US" sz="1600" i="1" dirty="0" smtClean="0">
                <a:latin typeface="Arial Black" panose="020B0A04020102020204" pitchFamily="34" charset="0"/>
              </a:rPr>
              <a:t>touch </a:t>
            </a:r>
            <a:r>
              <a:rPr lang="en-US" sz="1600" i="1" dirty="0">
                <a:latin typeface="Arial Black" panose="020B0A04020102020204" pitchFamily="34" charset="0"/>
              </a:rPr>
              <a:t>each </a:t>
            </a:r>
            <a:r>
              <a:rPr lang="en-US" sz="1600" i="1" dirty="0" smtClean="0">
                <a:latin typeface="Arial Black" panose="020B0A04020102020204" pitchFamily="34" charset="0"/>
              </a:rPr>
              <a:t>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Arial Black" panose="020B0A04020102020204" pitchFamily="34" charset="0"/>
              </a:rPr>
              <a:t>Allow air to circulate around the entire fruit</a:t>
            </a:r>
            <a:r>
              <a:rPr lang="en-US" sz="1600" i="1" dirty="0" smtClean="0">
                <a:latin typeface="Arial Black" panose="020B0A04020102020204" pitchFamily="34" charset="0"/>
              </a:rPr>
              <a:t>.  If you have a damp/cool condition, consider a fan for better circulation.</a:t>
            </a:r>
            <a:endParaRPr lang="en-US" sz="1600" i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446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Step 5</a:t>
            </a:r>
            <a:r>
              <a:rPr lang="en-US" dirty="0" smtClean="0">
                <a:latin typeface="Arial Black" panose="020B0A04020102020204" pitchFamily="34" charset="0"/>
              </a:rPr>
              <a:t>: Massage the fruit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885" y="5916882"/>
            <a:ext cx="8236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After hanging, wait a week, then gently massage the fruit every two to three days for three to five weeks</a:t>
            </a:r>
            <a:r>
              <a:rPr lang="en-US" dirty="0" smtClean="0">
                <a:latin typeface="Arial Black" panose="020B0A04020102020204" pitchFamily="34" charset="0"/>
              </a:rPr>
              <a:t>.  If you live in a cooler climate this could take longer.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r="6435"/>
          <a:stretch/>
        </p:blipFill>
        <p:spPr>
          <a:xfrm rot="5400000">
            <a:off x="3935894" y="1283458"/>
            <a:ext cx="4320207" cy="38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446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About Ready to Eat!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931" y="6202553"/>
            <a:ext cx="823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Not too hard, not too soft.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7929" y="1771538"/>
            <a:ext cx="4948583" cy="3711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9312" y="1771540"/>
            <a:ext cx="4948584" cy="37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10" y="371140"/>
            <a:ext cx="506472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Presented by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09" y="1554088"/>
            <a:ext cx="3972339" cy="1926966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Jenny Weaver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Carol Scott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Linda Robertson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48" y="2223720"/>
            <a:ext cx="5524500" cy="414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6828" r="50664" b="21470"/>
          <a:stretch/>
        </p:blipFill>
        <p:spPr>
          <a:xfrm rot="5400000">
            <a:off x="8729301" y="671731"/>
            <a:ext cx="2447984" cy="2692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7" y="3499601"/>
            <a:ext cx="3510241" cy="23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579403"/>
            <a:ext cx="5342709" cy="590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Serving </a:t>
            </a:r>
            <a:r>
              <a:rPr lang="en-US" sz="4400" dirty="0" err="1" smtClean="0">
                <a:latin typeface="Arial Black" panose="020B0A04020102020204" pitchFamily="34" charset="0"/>
              </a:rPr>
              <a:t>Hoshigaki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0" y="2140949"/>
            <a:ext cx="6548846" cy="435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6" y="874464"/>
            <a:ext cx="5915297" cy="4436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7044" y="5393095"/>
            <a:ext cx="305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Arial Black" panose="020B0A04020102020204" pitchFamily="34" charset="0"/>
              </a:rPr>
              <a:t>Gotgam-ssam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i="1" dirty="0" smtClean="0">
                <a:latin typeface="Arial Black" panose="020B0A04020102020204" pitchFamily="34" charset="0"/>
              </a:rPr>
              <a:t>(fruit-wrapped walnut)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034" y="597103"/>
            <a:ext cx="5342709" cy="590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Serving </a:t>
            </a:r>
            <a:r>
              <a:rPr lang="en-US" sz="4400" dirty="0" err="1" smtClean="0">
                <a:latin typeface="Arial Black" panose="020B0A04020102020204" pitchFamily="34" charset="0"/>
              </a:rPr>
              <a:t>Hoshigaki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0" y="2303699"/>
            <a:ext cx="6764761" cy="3875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1" y="435712"/>
            <a:ext cx="3627665" cy="4836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8461" y="5538651"/>
            <a:ext cx="3627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Black" panose="020B0A04020102020204" pitchFamily="34" charset="0"/>
              </a:rPr>
              <a:t>Hoshigaki</a:t>
            </a:r>
            <a:r>
              <a:rPr lang="en-US" sz="2800" dirty="0" smtClean="0">
                <a:latin typeface="Arial Black" panose="020B0A04020102020204" pitchFamily="34" charset="0"/>
              </a:rPr>
              <a:t> with butter or cheese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080" y="505445"/>
            <a:ext cx="5249091" cy="6179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Arial Black" panose="020B0A04020102020204" pitchFamily="34" charset="0"/>
              </a:rPr>
              <a:t>Hoshigaki</a:t>
            </a:r>
            <a:r>
              <a:rPr lang="en-US" sz="3600" dirty="0" smtClean="0">
                <a:latin typeface="Arial Black" panose="020B0A04020102020204" pitchFamily="34" charset="0"/>
              </a:rPr>
              <a:t> and </a:t>
            </a:r>
            <a:r>
              <a:rPr lang="en-US" sz="3600" dirty="0" err="1" smtClean="0">
                <a:latin typeface="Arial Black" panose="020B0A04020102020204" pitchFamily="34" charset="0"/>
              </a:rPr>
              <a:t>Kabu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latin typeface="Arial Black" panose="020B0A04020102020204" pitchFamily="34" charset="0"/>
              </a:rPr>
              <a:t>b</a:t>
            </a:r>
            <a:r>
              <a:rPr lang="en-US" i="1" dirty="0" smtClean="0">
                <a:latin typeface="Arial Black" panose="020B0A04020102020204" pitchFamily="34" charset="0"/>
              </a:rPr>
              <a:t>y Naoko</a:t>
            </a:r>
            <a:endParaRPr lang="en-US" i="1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3" y="505445"/>
            <a:ext cx="4450624" cy="5934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3080" y="2181497"/>
            <a:ext cx="5954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Naoko, author </a:t>
            </a:r>
            <a:r>
              <a:rPr lang="en-US" dirty="0">
                <a:latin typeface="Arial Black" panose="020B0A04020102020204" pitchFamily="34" charset="0"/>
              </a:rPr>
              <a:t>of </a:t>
            </a:r>
            <a:r>
              <a:rPr lang="en-US" dirty="0" smtClean="0">
                <a:latin typeface="Arial Black" panose="020B0A04020102020204" pitchFamily="34" charset="0"/>
              </a:rPr>
              <a:t>DONABE (clay pot) </a:t>
            </a:r>
            <a:r>
              <a:rPr lang="en-US" dirty="0">
                <a:latin typeface="Arial Black" panose="020B0A04020102020204" pitchFamily="34" charset="0"/>
              </a:rPr>
              <a:t>cookbook </a:t>
            </a:r>
            <a:r>
              <a:rPr lang="en-US" dirty="0" smtClean="0">
                <a:latin typeface="Arial Black" panose="020B0A04020102020204" pitchFamily="34" charset="0"/>
              </a:rPr>
              <a:t>suggests serving </a:t>
            </a:r>
            <a:r>
              <a:rPr lang="en-US" dirty="0" err="1" smtClean="0">
                <a:latin typeface="Arial Black" panose="020B0A04020102020204" pitchFamily="34" charset="0"/>
              </a:rPr>
              <a:t>Hoshigaki</a:t>
            </a:r>
            <a:r>
              <a:rPr lang="en-US" dirty="0" smtClean="0">
                <a:latin typeface="Arial Black" panose="020B0A04020102020204" pitchFamily="34" charset="0"/>
              </a:rPr>
              <a:t> with “</a:t>
            </a:r>
            <a:r>
              <a:rPr lang="en-US" dirty="0" err="1" smtClean="0">
                <a:latin typeface="Arial Black" panose="020B0A04020102020204" pitchFamily="34" charset="0"/>
              </a:rPr>
              <a:t>Kabu</a:t>
            </a:r>
            <a:r>
              <a:rPr lang="en-US" dirty="0" smtClean="0">
                <a:latin typeface="Arial Black" panose="020B0A04020102020204" pitchFamily="34" charset="0"/>
              </a:rPr>
              <a:t>” (Japanese turnip or Tokyo turnip).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Thin slice the </a:t>
            </a:r>
            <a:r>
              <a:rPr lang="en-US" dirty="0" err="1" smtClean="0">
                <a:latin typeface="Arial Black" panose="020B0A04020102020204" pitchFamily="34" charset="0"/>
              </a:rPr>
              <a:t>Kabu</a:t>
            </a:r>
            <a:r>
              <a:rPr lang="en-US" dirty="0" smtClean="0">
                <a:latin typeface="Arial Black" panose="020B0A04020102020204" pitchFamily="34" charset="0"/>
              </a:rPr>
              <a:t> and </a:t>
            </a:r>
            <a:r>
              <a:rPr lang="en-US" dirty="0" err="1" smtClean="0">
                <a:latin typeface="Arial Black" panose="020B0A04020102020204" pitchFamily="34" charset="0"/>
              </a:rPr>
              <a:t>Hoshigaki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Chop up some </a:t>
            </a:r>
            <a:r>
              <a:rPr lang="en-US" dirty="0" err="1" smtClean="0">
                <a:latin typeface="Arial Black" panose="020B0A04020102020204" pitchFamily="34" charset="0"/>
              </a:rPr>
              <a:t>Kabu</a:t>
            </a:r>
            <a:r>
              <a:rPr lang="en-US" dirty="0" smtClean="0">
                <a:latin typeface="Arial Black" panose="020B0A04020102020204" pitchFamily="34" charset="0"/>
              </a:rPr>
              <a:t>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Toss with Shio Koji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3080" y="4545874"/>
            <a:ext cx="5614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Shio</a:t>
            </a:r>
            <a:r>
              <a:rPr lang="en-US" dirty="0" smtClean="0"/>
              <a:t> </a:t>
            </a:r>
            <a:r>
              <a:rPr lang="en-US" b="1" dirty="0"/>
              <a:t>Koji</a:t>
            </a:r>
            <a:r>
              <a:rPr lang="en-US" dirty="0"/>
              <a:t> (</a:t>
            </a:r>
            <a:r>
              <a:rPr lang="en-US" dirty="0" err="1"/>
              <a:t>塩麹</a:t>
            </a:r>
            <a:r>
              <a:rPr lang="en-US" dirty="0"/>
              <a:t>, </a:t>
            </a:r>
            <a:r>
              <a:rPr lang="en-US" dirty="0" err="1"/>
              <a:t>塩糀</a:t>
            </a:r>
            <a:r>
              <a:rPr lang="en-US" dirty="0"/>
              <a:t>) is a mix of salt, water and rice </a:t>
            </a:r>
            <a:r>
              <a:rPr lang="en-US" b="1" dirty="0" err="1"/>
              <a:t>koji</a:t>
            </a:r>
            <a:r>
              <a:rPr lang="en-US" dirty="0"/>
              <a:t>, and it’s a natural seasoning used to marinate, tenderize, and enhance the umami, or richness (one of the five basic tastes), in foods. It’s a live food that is rich in enzymes that break down the starches and proteins in food into sugars and amino acids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104" y="613953"/>
            <a:ext cx="5414542" cy="653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Naoko also suggests pairing with a cocktail made from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range juice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33" y="2595503"/>
            <a:ext cx="5116213" cy="3831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1" y="468087"/>
            <a:ext cx="381000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5446"/>
            <a:ext cx="10515600" cy="5465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Arial Black" panose="020B0A04020102020204" pitchFamily="34" charset="0"/>
              </a:rPr>
              <a:t>Hachiya</a:t>
            </a:r>
            <a:r>
              <a:rPr lang="en-US" dirty="0" smtClean="0">
                <a:latin typeface="Arial Black" panose="020B0A04020102020204" pitchFamily="34" charset="0"/>
              </a:rPr>
              <a:t> slices in a dehydrator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8129" y="5687746"/>
            <a:ext cx="967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Don’t want to wait five weeks for </a:t>
            </a:r>
            <a:r>
              <a:rPr lang="en-US" dirty="0" err="1" smtClean="0">
                <a:latin typeface="Arial Black" panose="020B0A04020102020204" pitchFamily="34" charset="0"/>
              </a:rPr>
              <a:t>Hoshigaki</a:t>
            </a:r>
            <a:r>
              <a:rPr lang="en-US" dirty="0" smtClean="0">
                <a:latin typeface="Arial Black" panose="020B0A04020102020204" pitchFamily="34" charset="0"/>
              </a:rPr>
              <a:t>? Slice hard </a:t>
            </a:r>
            <a:r>
              <a:rPr lang="en-US" dirty="0" err="1" smtClean="0">
                <a:latin typeface="Arial Black" panose="020B0A04020102020204" pitchFamily="34" charset="0"/>
              </a:rPr>
              <a:t>Hachiya</a:t>
            </a:r>
            <a:r>
              <a:rPr lang="en-US" dirty="0" smtClean="0">
                <a:latin typeface="Arial Black" panose="020B0A04020102020204" pitchFamily="34" charset="0"/>
              </a:rPr>
              <a:t> persimmons about 3/8” thick and dry them in a dehydrator about 12 hours.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1" r="5294" b="-1"/>
          <a:stretch/>
        </p:blipFill>
        <p:spPr>
          <a:xfrm rot="5400000">
            <a:off x="7436793" y="1204561"/>
            <a:ext cx="4208723" cy="4135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b="28053"/>
          <a:stretch/>
        </p:blipFill>
        <p:spPr>
          <a:xfrm>
            <a:off x="702364" y="1363030"/>
            <a:ext cx="6294782" cy="381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28355" y="672091"/>
            <a:ext cx="7707086" cy="59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Web and Retail Sales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790700"/>
            <a:ext cx="5554062" cy="443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14200"/>
          <a:stretch/>
        </p:blipFill>
        <p:spPr>
          <a:xfrm>
            <a:off x="6534150" y="1790700"/>
            <a:ext cx="5048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28355" y="672091"/>
            <a:ext cx="7707086" cy="59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Web and Retail Sales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847849"/>
            <a:ext cx="5321300" cy="3990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75" y="1567500"/>
            <a:ext cx="3868200" cy="47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9445" y="5325450"/>
            <a:ext cx="245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Xi’an China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869" y="5325450"/>
            <a:ext cx="230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Singapore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75" y="1387186"/>
            <a:ext cx="5304063" cy="3518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" y="1387186"/>
            <a:ext cx="4691149" cy="35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28355" y="300616"/>
            <a:ext cx="7707086" cy="59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Web Sales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4" y="978779"/>
            <a:ext cx="9334428" cy="56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1" y="133253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261" y="3161680"/>
            <a:ext cx="4648200" cy="2083766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hoshigak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1761" y="2062681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061" y="795130"/>
            <a:ext cx="557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Pronunciation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226"/>
            <a:ext cx="6424577" cy="7517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  What is </a:t>
            </a:r>
            <a:r>
              <a:rPr lang="en-US" dirty="0" err="1" smtClean="0">
                <a:latin typeface="Arial Black" panose="020B0A04020102020204" pitchFamily="34" charset="0"/>
              </a:rPr>
              <a:t>Hoshigaki</a:t>
            </a:r>
            <a:r>
              <a:rPr lang="en-US" dirty="0" smtClean="0">
                <a:latin typeface="Arial Black" panose="020B0A04020102020204" pitchFamily="34" charset="0"/>
              </a:rPr>
              <a:t>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777" y="1309048"/>
            <a:ext cx="49960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The Japanese have made </a:t>
            </a:r>
            <a:r>
              <a:rPr lang="en-US" dirty="0" err="1" smtClean="0">
                <a:latin typeface="Arial Black" panose="020B0A04020102020204" pitchFamily="34" charset="0"/>
              </a:rPr>
              <a:t>Hoshigaki</a:t>
            </a:r>
            <a:r>
              <a:rPr lang="en-US" dirty="0" smtClean="0">
                <a:latin typeface="Arial Black" panose="020B0A04020102020204" pitchFamily="34" charset="0"/>
              </a:rPr>
              <a:t> for centuries. 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It is the “art” of drying </a:t>
            </a:r>
            <a:r>
              <a:rPr lang="en-US" dirty="0" err="1" smtClean="0">
                <a:latin typeface="Arial Black" panose="020B0A04020102020204" pitchFamily="34" charset="0"/>
              </a:rPr>
              <a:t>Hachiya</a:t>
            </a:r>
            <a:r>
              <a:rPr lang="en-US" dirty="0" smtClean="0">
                <a:latin typeface="Arial Black" panose="020B0A04020102020204" pitchFamily="34" charset="0"/>
              </a:rPr>
              <a:t> persimmons.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The technique was developed as a way to save fresh fruit for winter.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Hard persimmons are hung for a few weeks to dry.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“</a:t>
            </a:r>
            <a:r>
              <a:rPr lang="en-US" dirty="0">
                <a:latin typeface="Arial Black" panose="020B0A04020102020204" pitchFamily="34" charset="0"/>
              </a:rPr>
              <a:t>M</a:t>
            </a:r>
            <a:r>
              <a:rPr lang="en-US" dirty="0" smtClean="0">
                <a:latin typeface="Arial Black" panose="020B0A04020102020204" pitchFamily="34" charset="0"/>
              </a:rPr>
              <a:t>assaging” helps to create a distinctive shape and texture.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The natural sugars create a frost on the outside.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9857" y="5175268"/>
            <a:ext cx="5562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hard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Hachiya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persimmon is transformed into a chewy delicacy that has been described as “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intense—concentrated persimmon flavor with honeyed overtones and perhaps the barest hint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cinnamon and a chewy texture with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almost jelly-like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insides.”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10651" r="7540" b="1"/>
          <a:stretch/>
        </p:blipFill>
        <p:spPr>
          <a:xfrm>
            <a:off x="6201624" y="1258736"/>
            <a:ext cx="5410288" cy="3789946"/>
          </a:xfrm>
        </p:spPr>
      </p:pic>
    </p:spTree>
    <p:extLst>
      <p:ext uri="{BB962C8B-B14F-4D97-AF65-F5344CB8AC3E}">
        <p14:creationId xmlns:p14="http://schemas.microsoft.com/office/powerpoint/2010/main" val="24046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643" y="1196493"/>
            <a:ext cx="9528012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Names for Dried Persimmon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038" y="2700626"/>
            <a:ext cx="5033222" cy="20837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Japan</a:t>
            </a:r>
            <a:r>
              <a:rPr lang="en-US" dirty="0">
                <a:latin typeface="Arial Black" panose="020B0A04020102020204" pitchFamily="34" charset="0"/>
              </a:rPr>
              <a:t> </a:t>
            </a:r>
            <a:r>
              <a:rPr lang="en-US" dirty="0" smtClean="0">
                <a:latin typeface="Arial Black" panose="020B0A04020102020204" pitchFamily="34" charset="0"/>
              </a:rPr>
              <a:t>		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hoshigaki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endParaRPr lang="en-US" altLang="ja-JP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China 		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shìbìng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Korea </a:t>
            </a:r>
            <a:r>
              <a:rPr lang="en-US" dirty="0">
                <a:latin typeface="Arial Black" panose="020B0A04020102020204" pitchFamily="34" charset="0"/>
              </a:rPr>
              <a:t> </a:t>
            </a:r>
            <a:r>
              <a:rPr lang="en-US" dirty="0" smtClean="0">
                <a:latin typeface="Arial Black" panose="020B0A04020102020204" pitchFamily="34" charset="0"/>
              </a:rPr>
              <a:t>		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gotgam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Vietnam </a:t>
            </a:r>
            <a:r>
              <a:rPr lang="en-US" dirty="0">
                <a:latin typeface="Arial Black" panose="020B0A04020102020204" pitchFamily="34" charset="0"/>
              </a:rPr>
              <a:t> </a:t>
            </a:r>
            <a:r>
              <a:rPr lang="en-US" dirty="0" smtClean="0">
                <a:latin typeface="Arial Black" panose="020B0A04020102020204" pitchFamily="34" charset="0"/>
              </a:rPr>
              <a:t>	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hông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khô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079" y="444018"/>
            <a:ext cx="9528012" cy="132556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Korean and Chinese Drying Methods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313" y="2192799"/>
            <a:ext cx="55236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Made with </a:t>
            </a:r>
            <a:r>
              <a:rPr lang="en-US" dirty="0" err="1" smtClean="0"/>
              <a:t>Fuyu</a:t>
            </a:r>
            <a:r>
              <a:rPr lang="en-US" dirty="0" smtClean="0"/>
              <a:t> persimmons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fruit is not massaged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dries on baskets and gets a "</a:t>
            </a:r>
            <a:r>
              <a:rPr lang="en-US" dirty="0"/>
              <a:t>squished"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Retail price usually under $1 each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hoshigaki</a:t>
            </a:r>
            <a:r>
              <a:rPr lang="en-US" dirty="0" smtClean="0"/>
              <a:t> usually about $4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and flavor are usually inferior to </a:t>
            </a:r>
            <a:r>
              <a:rPr lang="en-US" dirty="0" err="1" smtClean="0"/>
              <a:t>Hoshigaki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19" y="2024614"/>
            <a:ext cx="5409188" cy="36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575" y="345005"/>
            <a:ext cx="6701685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  Making </a:t>
            </a:r>
            <a:r>
              <a:rPr lang="en-US" dirty="0" err="1" smtClean="0">
                <a:latin typeface="Arial Black" panose="020B0A04020102020204" pitchFamily="34" charset="0"/>
              </a:rPr>
              <a:t>Hoshigaki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70" y="2209423"/>
            <a:ext cx="5074664" cy="2854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5" y="1811884"/>
            <a:ext cx="2621473" cy="3932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07" y="1670568"/>
            <a:ext cx="2624750" cy="39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161494" y="376816"/>
            <a:ext cx="7707086" cy="59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Making </a:t>
            </a:r>
            <a:r>
              <a:rPr lang="en-US" sz="4400" dirty="0" err="1" smtClean="0">
                <a:latin typeface="Arial Black" panose="020B0A04020102020204" pitchFamily="34" charset="0"/>
              </a:rPr>
              <a:t>Hoshigaki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1183480"/>
            <a:ext cx="72771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Steps for Making </a:t>
            </a:r>
            <a:r>
              <a:rPr lang="en-US" dirty="0" err="1" smtClean="0">
                <a:latin typeface="Arial Black" panose="020B0A04020102020204" pitchFamily="34" charset="0"/>
              </a:rPr>
              <a:t>Hoshigaki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579" y="1624047"/>
            <a:ext cx="10515600" cy="5200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Step 1: Get hard </a:t>
            </a:r>
            <a:r>
              <a:rPr lang="en-US" dirty="0" err="1" smtClean="0">
                <a:latin typeface="Arial Black" panose="020B0A04020102020204" pitchFamily="34" charset="0"/>
              </a:rPr>
              <a:t>Hachiya</a:t>
            </a:r>
            <a:r>
              <a:rPr lang="en-US" dirty="0" smtClean="0">
                <a:latin typeface="Arial Black" panose="020B0A04020102020204" pitchFamily="34" charset="0"/>
              </a:rPr>
              <a:t> persimmons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1686" y="2924589"/>
            <a:ext cx="4101547" cy="3076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523" y="2924589"/>
            <a:ext cx="4101546" cy="30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7913</TotalTime>
  <Words>607</Words>
  <Application>Microsoft Office PowerPoint</Application>
  <PresentationFormat>Widescreen</PresentationFormat>
  <Paragraphs>87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游ゴシック</vt:lpstr>
      <vt:lpstr>Arial</vt:lpstr>
      <vt:lpstr>Arial Black</vt:lpstr>
      <vt:lpstr>Calibri</vt:lpstr>
      <vt:lpstr>Calibri Light</vt:lpstr>
      <vt:lpstr>Office Theme</vt:lpstr>
      <vt:lpstr>PowerPoint Presentation</vt:lpstr>
      <vt:lpstr>Presented by </vt:lpstr>
      <vt:lpstr> </vt:lpstr>
      <vt:lpstr>  What is Hoshigaki? </vt:lpstr>
      <vt:lpstr>Names for Dried Persimmon </vt:lpstr>
      <vt:lpstr>Korean and Chinese Drying Methods </vt:lpstr>
      <vt:lpstr>  Making Hoshigaki </vt:lpstr>
      <vt:lpstr>PowerPoint Presentation</vt:lpstr>
      <vt:lpstr>Steps for Making Hoshigaki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Hoshigaki</dc:title>
  <dc:creator>Jenny</dc:creator>
  <cp:lastModifiedBy>User</cp:lastModifiedBy>
  <cp:revision>42</cp:revision>
  <dcterms:created xsi:type="dcterms:W3CDTF">2018-12-02T18:39:19Z</dcterms:created>
  <dcterms:modified xsi:type="dcterms:W3CDTF">2018-12-29T16:44:14Z</dcterms:modified>
</cp:coreProperties>
</file>